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Fountain of Fluctuating Focus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machine learning system that models and predicts student attention levels using behavioral simulation and regression modeling to identify optimal study times.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7478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Improvements &amp;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769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34243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569250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 Student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0596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actual student tracking data for model validation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34243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DCFF50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2569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0596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neural networks for temporal pattern recognition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34243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DCFF50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2569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0596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companion mobile interface for real-time tracking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3524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Team</a:t>
            </a:r>
            <a:endParaRPr lang="en-US" sz="2650" dirty="0"/>
          </a:p>
        </p:txBody>
      </p:sp>
      <p:sp>
        <p:nvSpPr>
          <p:cNvPr id="14" name="Shape 12"/>
          <p:cNvSpPr/>
          <p:nvPr/>
        </p:nvSpPr>
        <p:spPr>
          <a:xfrm>
            <a:off x="793790" y="5472946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647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Siddharth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428548" y="5472946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647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Raghav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93790" y="675346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69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Kishor Kumar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428548" y="6753463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69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Shri Vishwa 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4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system models student attention variations during the day using behavioral simulation, synthetic dataset generation, and machine learning regression.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638943" y="2880122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   Technology Stack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155" y="3489603"/>
            <a:ext cx="1190744" cy="2834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194" y="4028242"/>
            <a:ext cx="1332548" cy="28348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246" y="4566880"/>
            <a:ext cx="2778562" cy="2834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015" y="5105519"/>
            <a:ext cx="1531025" cy="2834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58993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simulates realistic attention patterns based on sleep schedules, activity types, fatigue levels, environmental distractions, and biological focus cycles.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404040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Behavioral Modeling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individual student attention using hidden behavioral variables and capacity factors.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Generation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realistic synthetic datasets using practical behavioral assumptions and patterns.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404040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ML models to accurately predict attention levels across different time periods.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04040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best study times for students based on predicted attention patterns.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04040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intuitive graphs and web interface for data exploration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654844"/>
            <a:ext cx="10009346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Understanding Attention Factors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3427" y="1736050"/>
            <a:ext cx="1312354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attention is shaped by multiple interrelated factors that create unique daily patterns.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3427" y="2301478"/>
            <a:ext cx="6459617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173" y="2547223"/>
            <a:ext cx="27439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Personal Capacity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99173" y="3006090"/>
            <a:ext cx="596812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Hidden individual ability to focus that varies between students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17237" y="2301478"/>
            <a:ext cx="6459736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2547223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Sleep Schedule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62982" y="3006090"/>
            <a:ext cx="59682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duration and timing directly affect next-day attention levels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3427" y="4127302"/>
            <a:ext cx="6459617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9173" y="437304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Activity Load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99173" y="4831913"/>
            <a:ext cx="596812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study duration and break patterns influence fatigue accumulation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17237" y="4127302"/>
            <a:ext cx="6459736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437304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Daily Patterns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62982" y="4831913"/>
            <a:ext cx="59682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Circadian rhythms create natural focus peaks, typically in late morning hours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3427" y="5953125"/>
            <a:ext cx="6459617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99173" y="6198870"/>
            <a:ext cx="29053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Environmental Load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99173" y="6657737"/>
            <a:ext cx="596812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 hours naturally experience higher distractions and interruptions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17237" y="5953125"/>
            <a:ext cx="6459736" cy="1621631"/>
          </a:xfrm>
          <a:prstGeom prst="roundRect">
            <a:avLst>
              <a:gd name="adj" fmla="val 1991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2982" y="6198870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Activity Type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62982" y="6657737"/>
            <a:ext cx="59682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Textbook study (low distraction) vs. mobile study (high distraction) vs. coding/revision (moderate)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Behavioral Rules in Simulation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DCFF5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Fatigue Accumulation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Attention gradually drops after extended continuous study sessions without breaks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DCFF5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746177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Distraction Spikes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usage and certain activities trigger immediate attention drops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DCFF5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Fatigue Recovery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Breaks between study sessions reduce accumulated fatigue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DCFF5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Sleep Impact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 sleep reduces morning attention capacity the following day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DCFF5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Natural Peaks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Attention naturally peaks during late morning hours due to circadian rhythms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2515" y="514469"/>
            <a:ext cx="4885849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Generation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72515" y="1978462"/>
            <a:ext cx="271367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Generated Parameters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072515" y="2519660"/>
            <a:ext cx="90368" cy="90368"/>
          </a:xfrm>
          <a:prstGeom prst="roundRect">
            <a:avLst>
              <a:gd name="adj" fmla="val 505931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307187" y="2423517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Temporal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07187" y="2850594"/>
            <a:ext cx="77262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Day, student ID, hour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072515" y="3495615"/>
            <a:ext cx="90368" cy="90368"/>
          </a:xfrm>
          <a:prstGeom prst="roundRect">
            <a:avLst>
              <a:gd name="adj" fmla="val 505931"/>
            </a:avLst>
          </a:prstGeom>
          <a:solidFill>
            <a:srgbClr val="DCFF50"/>
          </a:solidFill>
          <a:ln/>
        </p:spPr>
      </p:sp>
      <p:sp>
        <p:nvSpPr>
          <p:cNvPr id="8" name="Text 6"/>
          <p:cNvSpPr/>
          <p:nvPr/>
        </p:nvSpPr>
        <p:spPr>
          <a:xfrm>
            <a:off x="1307187" y="3399473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Activity Metrics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307187" y="3826550"/>
            <a:ext cx="77262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type, continuous study hours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72515" y="4471571"/>
            <a:ext cx="90368" cy="90368"/>
          </a:xfrm>
          <a:prstGeom prst="roundRect">
            <a:avLst>
              <a:gd name="adj" fmla="val 505931"/>
            </a:avLst>
          </a:prstGeom>
          <a:solidFill>
            <a:srgbClr val="DCFF50"/>
          </a:solidFill>
          <a:ln/>
        </p:spPr>
      </p:sp>
      <p:sp>
        <p:nvSpPr>
          <p:cNvPr id="11" name="Text 9"/>
          <p:cNvSpPr/>
          <p:nvPr/>
        </p:nvSpPr>
        <p:spPr>
          <a:xfrm>
            <a:off x="1307187" y="4375428"/>
            <a:ext cx="244232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Biological Factors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307187" y="4802505"/>
            <a:ext cx="77262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duration, sleep start/end times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072515" y="5447526"/>
            <a:ext cx="90368" cy="90368"/>
          </a:xfrm>
          <a:prstGeom prst="roundRect">
            <a:avLst>
              <a:gd name="adj" fmla="val 505931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1307187" y="5351383"/>
            <a:ext cx="244232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Behavioral Factors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307187" y="5778460"/>
            <a:ext cx="77262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capacity, fatigue, environment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1072515" y="6423481"/>
            <a:ext cx="90368" cy="90368"/>
          </a:xfrm>
          <a:prstGeom prst="roundRect">
            <a:avLst>
              <a:gd name="adj" fmla="val 505931"/>
            </a:avLst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1307187" y="6327338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 Target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307187" y="6754416"/>
            <a:ext cx="77262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attention percentage</a:t>
            </a:r>
            <a:endParaRPr lang="en-US" sz="14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2495" y="1458516"/>
            <a:ext cx="4082891" cy="5443776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9482495" y="7064573"/>
            <a:ext cx="4082891" cy="520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Generation: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Realistic patterns through rule-based simulation.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4110"/>
            <a:ext cx="98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651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50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241006"/>
            <a:ext cx="389393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 of day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type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duration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quality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61651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750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2410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 of decision trees capturing non-linear patterns in attention behavior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61651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750588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 Prediction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24100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attention percentage value across the 0-100 range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412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leverages feature importance analysis to identify which factors most significantly impact attention levels.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324" y="827961"/>
            <a:ext cx="4664393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Features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78324" y="1997631"/>
            <a:ext cx="6360081" cy="1331238"/>
          </a:xfrm>
          <a:prstGeom prst="roundRect">
            <a:avLst>
              <a:gd name="adj" fmla="val 8243"/>
            </a:avLst>
          </a:prstGeom>
          <a:solidFill>
            <a:srgbClr val="212121"/>
          </a:solidFill>
          <a:ln/>
        </p:spPr>
      </p:sp>
      <p:sp>
        <p:nvSpPr>
          <p:cNvPr id="4" name="Shape 2"/>
          <p:cNvSpPr/>
          <p:nvPr/>
        </p:nvSpPr>
        <p:spPr>
          <a:xfrm>
            <a:off x="878324" y="1974771"/>
            <a:ext cx="6360081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5" name="Shape 3"/>
          <p:cNvSpPr/>
          <p:nvPr/>
        </p:nvSpPr>
        <p:spPr>
          <a:xfrm>
            <a:off x="3778508" y="1717834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46386" y="1885712"/>
            <a:ext cx="223838" cy="2238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7755" y="2463998"/>
            <a:ext cx="391715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Synthetic Dataset Generation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87755" y="2847499"/>
            <a:ext cx="59412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Realistic data creation using behavioral rules and practical assumptions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391757" y="1997631"/>
            <a:ext cx="6360200" cy="1331238"/>
          </a:xfrm>
          <a:prstGeom prst="roundRect">
            <a:avLst>
              <a:gd name="adj" fmla="val 8243"/>
            </a:avLst>
          </a:prstGeom>
          <a:solidFill>
            <a:srgbClr val="212121"/>
          </a:solidFill>
          <a:ln/>
        </p:spPr>
      </p:sp>
      <p:sp>
        <p:nvSpPr>
          <p:cNvPr id="10" name="Shape 7"/>
          <p:cNvSpPr/>
          <p:nvPr/>
        </p:nvSpPr>
        <p:spPr>
          <a:xfrm>
            <a:off x="7391757" y="1974771"/>
            <a:ext cx="6360200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1941" y="1717834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9819" y="1885712"/>
            <a:ext cx="223838" cy="2238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01188" y="2463998"/>
            <a:ext cx="335756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Hidden-Variable Modeling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601188" y="2847499"/>
            <a:ext cx="594133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Latent capacity factors capturing individual differences in attention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878324" y="3762018"/>
            <a:ext cx="6360081" cy="1603177"/>
          </a:xfrm>
          <a:prstGeom prst="roundRect">
            <a:avLst>
              <a:gd name="adj" fmla="val 6844"/>
            </a:avLst>
          </a:prstGeom>
          <a:solidFill>
            <a:srgbClr val="212121"/>
          </a:solidFill>
          <a:ln/>
        </p:spPr>
      </p:sp>
      <p:sp>
        <p:nvSpPr>
          <p:cNvPr id="16" name="Shape 12"/>
          <p:cNvSpPr/>
          <p:nvPr/>
        </p:nvSpPr>
        <p:spPr>
          <a:xfrm>
            <a:off x="878324" y="3739158"/>
            <a:ext cx="6360081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17" name="Shape 13"/>
          <p:cNvSpPr/>
          <p:nvPr/>
        </p:nvSpPr>
        <p:spPr>
          <a:xfrm>
            <a:off x="3778508" y="3482221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6386" y="3650099"/>
            <a:ext cx="223838" cy="22383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87755" y="4228386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1087755" y="4611886"/>
            <a:ext cx="5941219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training pipeline with cross-validation and performance metrics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7391757" y="3762018"/>
            <a:ext cx="6360200" cy="1603177"/>
          </a:xfrm>
          <a:prstGeom prst="roundRect">
            <a:avLst>
              <a:gd name="adj" fmla="val 6844"/>
            </a:avLst>
          </a:prstGeom>
          <a:solidFill>
            <a:srgbClr val="212121"/>
          </a:solidFill>
          <a:ln/>
        </p:spPr>
      </p:sp>
      <p:sp>
        <p:nvSpPr>
          <p:cNvPr id="22" name="Shape 17"/>
          <p:cNvSpPr/>
          <p:nvPr/>
        </p:nvSpPr>
        <p:spPr>
          <a:xfrm>
            <a:off x="7391757" y="3739158"/>
            <a:ext cx="6360200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1941" y="3482221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9819" y="3650099"/>
            <a:ext cx="223838" cy="22383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01188" y="4228386"/>
            <a:ext cx="23782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Prediction Engine</a:t>
            </a:r>
            <a:endParaRPr lang="en-US" sz="1800" dirty="0"/>
          </a:p>
        </p:txBody>
      </p:sp>
      <p:sp>
        <p:nvSpPr>
          <p:cNvPr id="26" name="Text 20"/>
          <p:cNvSpPr/>
          <p:nvPr/>
        </p:nvSpPr>
        <p:spPr>
          <a:xfrm>
            <a:off x="7601188" y="4611886"/>
            <a:ext cx="594133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attention level predictions for any given study scenario</a:t>
            </a:r>
            <a:endParaRPr lang="en-US" sz="1450" dirty="0"/>
          </a:p>
        </p:txBody>
      </p:sp>
      <p:sp>
        <p:nvSpPr>
          <p:cNvPr id="27" name="Shape 21"/>
          <p:cNvSpPr/>
          <p:nvPr/>
        </p:nvSpPr>
        <p:spPr>
          <a:xfrm>
            <a:off x="878324" y="5798344"/>
            <a:ext cx="6360081" cy="1603177"/>
          </a:xfrm>
          <a:prstGeom prst="roundRect">
            <a:avLst>
              <a:gd name="adj" fmla="val 6844"/>
            </a:avLst>
          </a:prstGeom>
          <a:solidFill>
            <a:srgbClr val="212121"/>
          </a:solidFill>
          <a:ln/>
        </p:spPr>
      </p:sp>
      <p:sp>
        <p:nvSpPr>
          <p:cNvPr id="28" name="Shape 22"/>
          <p:cNvSpPr/>
          <p:nvPr/>
        </p:nvSpPr>
        <p:spPr>
          <a:xfrm>
            <a:off x="878324" y="5775484"/>
            <a:ext cx="6360081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29" name="Shape 23"/>
          <p:cNvSpPr/>
          <p:nvPr/>
        </p:nvSpPr>
        <p:spPr>
          <a:xfrm>
            <a:off x="3778508" y="5518547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6386" y="5686425"/>
            <a:ext cx="223838" cy="22383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1087755" y="6264712"/>
            <a:ext cx="293786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Study Recommendations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1087755" y="6648212"/>
            <a:ext cx="59412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timing suggestions based on predicted attention patterns</a:t>
            </a:r>
            <a:endParaRPr lang="en-US" sz="1450" dirty="0"/>
          </a:p>
        </p:txBody>
      </p:sp>
      <p:sp>
        <p:nvSpPr>
          <p:cNvPr id="33" name="Shape 26"/>
          <p:cNvSpPr/>
          <p:nvPr/>
        </p:nvSpPr>
        <p:spPr>
          <a:xfrm>
            <a:off x="7391757" y="5798344"/>
            <a:ext cx="6360200" cy="1603177"/>
          </a:xfrm>
          <a:prstGeom prst="roundRect">
            <a:avLst>
              <a:gd name="adj" fmla="val 6844"/>
            </a:avLst>
          </a:prstGeom>
          <a:solidFill>
            <a:srgbClr val="212121"/>
          </a:solidFill>
          <a:ln/>
        </p:spPr>
      </p:sp>
      <p:sp>
        <p:nvSpPr>
          <p:cNvPr id="34" name="Shape 27"/>
          <p:cNvSpPr/>
          <p:nvPr/>
        </p:nvSpPr>
        <p:spPr>
          <a:xfrm>
            <a:off x="7391757" y="5775484"/>
            <a:ext cx="6360200" cy="91440"/>
          </a:xfrm>
          <a:prstGeom prst="roundRect">
            <a:avLst>
              <a:gd name="adj" fmla="val 30606"/>
            </a:avLst>
          </a:prstGeom>
          <a:solidFill>
            <a:srgbClr val="DCFF50"/>
          </a:solidFill>
          <a:ln/>
        </p:spPr>
      </p:sp>
      <p:sp>
        <p:nvSpPr>
          <p:cNvPr id="35" name="Shape 28"/>
          <p:cNvSpPr/>
          <p:nvPr/>
        </p:nvSpPr>
        <p:spPr>
          <a:xfrm>
            <a:off x="10291941" y="5518547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DCFF50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9819" y="5686425"/>
            <a:ext cx="223838" cy="22383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01188" y="6264712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 Dashboard</a:t>
            </a:r>
            <a:endParaRPr lang="en-US" sz="1800" dirty="0"/>
          </a:p>
        </p:txBody>
      </p:sp>
      <p:sp>
        <p:nvSpPr>
          <p:cNvPr id="38" name="Text 30"/>
          <p:cNvSpPr/>
          <p:nvPr/>
        </p:nvSpPr>
        <p:spPr>
          <a:xfrm>
            <a:off x="7601188" y="6648212"/>
            <a:ext cx="594133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attention graphs and comparison visualizations through Flask interface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755" y="1166098"/>
            <a:ext cx="6967776" cy="63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 Workflow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08685" y="2369820"/>
            <a:ext cx="201930" cy="1242655"/>
          </a:xfrm>
          <a:prstGeom prst="roundRect">
            <a:avLst>
              <a:gd name="adj" fmla="val 15002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706755" y="2237303"/>
            <a:ext cx="605790" cy="605790"/>
          </a:xfrm>
          <a:prstGeom prst="roundRect">
            <a:avLst>
              <a:gd name="adj" fmla="val 75472"/>
            </a:avLst>
          </a:prstGeom>
          <a:solidFill>
            <a:srgbClr val="40404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03" y="2388751"/>
            <a:ext cx="302895" cy="3028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2329" y="2268855"/>
            <a:ext cx="272522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Generation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492329" y="2692241"/>
            <a:ext cx="694491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generate_attention_dataset.py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492329" y="3105388"/>
            <a:ext cx="694491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attention_dataset.csv with simulated student behavior patterns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211580" y="4095274"/>
            <a:ext cx="201930" cy="1242655"/>
          </a:xfrm>
          <a:prstGeom prst="roundRect">
            <a:avLst>
              <a:gd name="adj" fmla="val 15002"/>
            </a:avLst>
          </a:prstGeom>
          <a:solidFill>
            <a:srgbClr val="404040"/>
          </a:solidFill>
          <a:ln/>
        </p:spPr>
      </p:sp>
      <p:sp>
        <p:nvSpPr>
          <p:cNvPr id="11" name="Shape 7"/>
          <p:cNvSpPr/>
          <p:nvPr/>
        </p:nvSpPr>
        <p:spPr>
          <a:xfrm>
            <a:off x="1009650" y="3962757"/>
            <a:ext cx="605790" cy="605790"/>
          </a:xfrm>
          <a:prstGeom prst="roundRect">
            <a:avLst>
              <a:gd name="adj" fmla="val 75472"/>
            </a:avLst>
          </a:prstGeom>
          <a:solidFill>
            <a:srgbClr val="40404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098" y="4114205"/>
            <a:ext cx="302895" cy="3028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95224" y="3994309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795224" y="4417695"/>
            <a:ext cx="6642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train_model.py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795224" y="4830842"/>
            <a:ext cx="6642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Trains Random Forest and creates attention_model.pkl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1514475" y="5820728"/>
            <a:ext cx="201930" cy="1242655"/>
          </a:xfrm>
          <a:prstGeom prst="roundRect">
            <a:avLst>
              <a:gd name="adj" fmla="val 15002"/>
            </a:avLst>
          </a:prstGeom>
          <a:solidFill>
            <a:srgbClr val="404040"/>
          </a:solidFill>
          <a:ln/>
        </p:spPr>
      </p:sp>
      <p:sp>
        <p:nvSpPr>
          <p:cNvPr id="17" name="Shape 12"/>
          <p:cNvSpPr/>
          <p:nvPr/>
        </p:nvSpPr>
        <p:spPr>
          <a:xfrm>
            <a:off x="1312545" y="5688211"/>
            <a:ext cx="605790" cy="605790"/>
          </a:xfrm>
          <a:prstGeom prst="roundRect">
            <a:avLst>
              <a:gd name="adj" fmla="val 75472"/>
            </a:avLst>
          </a:prstGeom>
          <a:solidFill>
            <a:srgbClr val="40404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3992" y="5839658"/>
            <a:ext cx="302895" cy="3028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098119" y="5719763"/>
            <a:ext cx="272522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Launch Application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2098119" y="6143149"/>
            <a:ext cx="63391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app.py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2098119" y="6556296"/>
            <a:ext cx="63391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Starts Flask web server at http://127.0.0.1:5000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2026-02-16T06:21:22Z</dcterms:created>
  <dcterms:modified xsi:type="dcterms:W3CDTF">2026-02-16T06:21:22Z</dcterms:modified>
</cp:coreProperties>
</file>